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465F5-B1CD-A640-BE85-4B56E15E70FB}" type="datetimeFigureOut">
              <a:rPr lang="en-US" smtClean="0"/>
              <a:t>3/7/14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EBD65-7C5A-1D46-8F22-09C21E45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879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0DBEE-73B1-324D-B25B-E77E7D43A867}" type="datetimeFigureOut">
              <a:rPr lang="en-US" smtClean="0"/>
              <a:t>3/7/14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00068-271A-ED4C-B149-C6567C3F6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643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689D-38F0-5448-BB32-615D44092730}" type="datetime1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2AA0-8B4F-B649-83F8-CFE8104D856F}" type="datetime1">
              <a:rPr lang="en-US" smtClean="0"/>
              <a:t>3/7/14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6D65-79BA-FD49-BA12-0CE0A50A8319}" type="datetime1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38428746-EADC-5D41-A722-121C830A87F0}" type="datetime1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2ADA9ACD-AB24-7746-B4CD-656D8A00E51B}" type="datetime1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404C0F69-50E7-A248-993F-19B174CA20BF}" type="datetime1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8CE3-C9E0-CA4E-BC22-9C7B8AC1E59B}" type="datetime1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703-4F20-C440-AC9D-244EC98E773E}" type="datetime1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C241-0520-3148-AD09-69F895BC03CB}" type="datetime1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A9E9-0136-B745-B9C8-84967E638610}" type="datetime1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962F-A80A-6D4B-8CEE-CA2DEEC47348}" type="datetime1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C0AD-8AD6-6145-8470-51D0EC7B3AB8}" type="datetime1">
              <a:rPr lang="en-US" smtClean="0"/>
              <a:t>3/7/14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2D3A-78B0-1348-BD84-C47C0FAF15A8}" type="datetime1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DF1B-A853-974B-8E23-70B40B097046}" type="datetime1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896E-B8BB-B540-9EFB-51C29519FB3A}" type="datetime1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A28D-4A9C-C04B-BF95-29EE45C8F1A6}" type="datetime1">
              <a:rPr lang="en-US" smtClean="0"/>
              <a:t>3/7/14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FBEFAC7-AC25-6C40-A438-DEB396C3EE04}" type="datetime1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and Beverage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8 Preparing for Production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34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Maximum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par levels – the minimum level of stock acceptable</a:t>
            </a:r>
          </a:p>
          <a:p>
            <a:r>
              <a:rPr lang="en-US" dirty="0" smtClean="0"/>
              <a:t>Par Levels are determined by</a:t>
            </a:r>
          </a:p>
          <a:p>
            <a:r>
              <a:rPr lang="en-US" dirty="0" smtClean="0"/>
              <a:t>Lead time quantity – number of units that will be used between the time the replacement stock is ordered and delivered</a:t>
            </a:r>
          </a:p>
          <a:p>
            <a:r>
              <a:rPr lang="en-US" dirty="0" smtClean="0"/>
              <a:t>Safety Stock Level – in case of shortages, spoilage,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Get Bids from Several Suppliers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69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35000"/>
          </a:xfrm>
        </p:spPr>
        <p:txBody>
          <a:bodyPr/>
          <a:lstStyle/>
          <a:p>
            <a:r>
              <a:rPr lang="en-US" sz="3200" dirty="0" smtClean="0"/>
              <a:t>Other Factors in Purchasing Levels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016000"/>
            <a:ext cx="7583487" cy="551329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Changing Prices</a:t>
            </a:r>
          </a:p>
          <a:p>
            <a:r>
              <a:rPr lang="en-US" dirty="0" smtClean="0"/>
              <a:t>Available Storage</a:t>
            </a:r>
          </a:p>
          <a:p>
            <a:r>
              <a:rPr lang="en-US" dirty="0" smtClean="0"/>
              <a:t>Storage and handling costs</a:t>
            </a:r>
          </a:p>
          <a:p>
            <a:r>
              <a:rPr lang="en-US" dirty="0" smtClean="0"/>
              <a:t>Waste and Spoilage</a:t>
            </a:r>
          </a:p>
          <a:p>
            <a:r>
              <a:rPr lang="en-US" dirty="0" smtClean="0"/>
              <a:t>Theft</a:t>
            </a:r>
          </a:p>
          <a:p>
            <a:r>
              <a:rPr lang="en-US" dirty="0" smtClean="0"/>
              <a:t>Market Conditions</a:t>
            </a:r>
          </a:p>
          <a:p>
            <a:r>
              <a:rPr lang="en-US" dirty="0" smtClean="0"/>
              <a:t>Quantity discounts</a:t>
            </a:r>
          </a:p>
          <a:p>
            <a:r>
              <a:rPr lang="en-US" dirty="0" smtClean="0"/>
              <a:t>Minimum Order requirements</a:t>
            </a:r>
          </a:p>
          <a:p>
            <a:r>
              <a:rPr lang="en-US" dirty="0" smtClean="0"/>
              <a:t>Transportation and delivery</a:t>
            </a:r>
          </a:p>
          <a:p>
            <a:r>
              <a:rPr lang="en-US" dirty="0" smtClean="0"/>
              <a:t>Order Costs</a:t>
            </a:r>
          </a:p>
          <a:p>
            <a:r>
              <a:rPr lang="en-US" dirty="0" smtClean="0"/>
              <a:t>Freshness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40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the Right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bids from Several Suppliers</a:t>
            </a:r>
          </a:p>
          <a:p>
            <a:r>
              <a:rPr lang="en-US" dirty="0" smtClean="0"/>
              <a:t>Negotiate</a:t>
            </a:r>
          </a:p>
          <a:p>
            <a:r>
              <a:rPr lang="en-US" dirty="0" smtClean="0"/>
              <a:t>Consider lower quality products</a:t>
            </a:r>
          </a:p>
          <a:p>
            <a:r>
              <a:rPr lang="en-US" dirty="0" smtClean="0"/>
              <a:t>Do you really have to buy it? Can it be made better or cheaper on site?</a:t>
            </a:r>
          </a:p>
          <a:p>
            <a:r>
              <a:rPr lang="en-US" dirty="0" smtClean="0"/>
              <a:t>Combine Orders</a:t>
            </a:r>
          </a:p>
          <a:p>
            <a:r>
              <a:rPr lang="en-US" dirty="0" smtClean="0"/>
              <a:t>Re evaluate high cost items, especially things such as garnishes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74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Paying the Right Price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Cash – use discounts for paying promptly</a:t>
            </a:r>
          </a:p>
          <a:p>
            <a:r>
              <a:rPr lang="en-US" dirty="0" smtClean="0"/>
              <a:t>Speculate on price trends</a:t>
            </a:r>
          </a:p>
          <a:p>
            <a:r>
              <a:rPr lang="en-US" dirty="0" smtClean="0"/>
              <a:t>Change purchase unit size</a:t>
            </a:r>
          </a:p>
          <a:p>
            <a:r>
              <a:rPr lang="en-US" dirty="0" smtClean="0"/>
              <a:t>Be innovative</a:t>
            </a:r>
          </a:p>
          <a:p>
            <a:r>
              <a:rPr lang="en-US" dirty="0" smtClean="0"/>
              <a:t>Use Promotional Discounts</a:t>
            </a:r>
          </a:p>
          <a:p>
            <a:r>
              <a:rPr lang="en-US" dirty="0" smtClean="0"/>
              <a:t>Bypass the supplier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63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/>
          <a:lstStyle/>
          <a:p>
            <a:r>
              <a:rPr lang="en-US" dirty="0" smtClean="0"/>
              <a:t>Location</a:t>
            </a:r>
          </a:p>
          <a:p>
            <a:r>
              <a:rPr lang="en-US" dirty="0" smtClean="0"/>
              <a:t>Facility</a:t>
            </a:r>
          </a:p>
          <a:p>
            <a:r>
              <a:rPr lang="en-US" dirty="0" smtClean="0"/>
              <a:t>Financial Stability</a:t>
            </a:r>
          </a:p>
          <a:p>
            <a:r>
              <a:rPr lang="en-US" dirty="0" smtClean="0"/>
              <a:t>Technical Knowledge of the staff</a:t>
            </a:r>
          </a:p>
          <a:p>
            <a:r>
              <a:rPr lang="en-US" dirty="0" smtClean="0"/>
              <a:t>Honesty and fairness</a:t>
            </a:r>
          </a:p>
          <a:p>
            <a:r>
              <a:rPr lang="en-US" dirty="0" smtClean="0"/>
              <a:t>Dependability</a:t>
            </a:r>
          </a:p>
          <a:p>
            <a:r>
              <a:rPr lang="en-US" dirty="0" smtClean="0"/>
              <a:t>Facility Inspections (own and regulatory)</a:t>
            </a:r>
          </a:p>
          <a:p>
            <a:r>
              <a:rPr lang="en-US" dirty="0" smtClean="0"/>
              <a:t>HACCP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Theft</a:t>
            </a:r>
          </a:p>
          <a:p>
            <a:pPr lvl="1"/>
            <a:r>
              <a:rPr lang="en-US" dirty="0" smtClean="0"/>
              <a:t>Track Inventory</a:t>
            </a:r>
          </a:p>
          <a:p>
            <a:pPr lvl="1"/>
            <a:r>
              <a:rPr lang="en-US" dirty="0" smtClean="0"/>
              <a:t>Kickbacks</a:t>
            </a:r>
          </a:p>
          <a:p>
            <a:pPr lvl="1"/>
            <a:r>
              <a:rPr lang="en-US" dirty="0" smtClean="0"/>
              <a:t>Fictitious Companies</a:t>
            </a:r>
          </a:p>
          <a:p>
            <a:endParaRPr lang="en-US" dirty="0"/>
          </a:p>
          <a:p>
            <a:r>
              <a:rPr lang="en-US" dirty="0" smtClean="0"/>
              <a:t>Ethics</a:t>
            </a:r>
          </a:p>
          <a:p>
            <a:pPr lvl="1"/>
            <a:r>
              <a:rPr lang="en-US" dirty="0" smtClean="0"/>
              <a:t>Develop standards and policies</a:t>
            </a:r>
          </a:p>
          <a:p>
            <a:pPr lvl="1"/>
            <a:r>
              <a:rPr lang="en-US" dirty="0" smtClean="0"/>
              <a:t>Integrity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22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8200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Inspect each delivery against PO</a:t>
            </a:r>
          </a:p>
          <a:p>
            <a:r>
              <a:rPr lang="en-US" dirty="0" smtClean="0"/>
              <a:t>Compare delivered Product against specifications – weights, etc. </a:t>
            </a:r>
          </a:p>
          <a:p>
            <a:r>
              <a:rPr lang="en-US" dirty="0" smtClean="0"/>
              <a:t>Inspect against Delivery invoice</a:t>
            </a:r>
          </a:p>
          <a:p>
            <a:pPr lvl="1"/>
            <a:r>
              <a:rPr lang="en-US" dirty="0" smtClean="0"/>
              <a:t>Verify Price per unit (against PO)</a:t>
            </a:r>
          </a:p>
          <a:p>
            <a:pPr lvl="1"/>
            <a:r>
              <a:rPr lang="en-US" dirty="0" smtClean="0"/>
              <a:t>Verify math!</a:t>
            </a:r>
          </a:p>
          <a:p>
            <a:pPr lvl="1"/>
            <a:r>
              <a:rPr lang="en-US" dirty="0" smtClean="0"/>
              <a:t>If not delivered (or rejected) – get a credit memo (signed!)</a:t>
            </a:r>
          </a:p>
          <a:p>
            <a:r>
              <a:rPr lang="en-US" dirty="0" smtClean="0"/>
              <a:t>Accept Product (or reject)</a:t>
            </a:r>
          </a:p>
          <a:p>
            <a:pPr lvl="1"/>
            <a:r>
              <a:rPr lang="en-US" dirty="0" smtClean="0"/>
              <a:t>If needed check temperatures</a:t>
            </a:r>
          </a:p>
          <a:p>
            <a:pPr lvl="1"/>
            <a:r>
              <a:rPr lang="en-US" dirty="0" smtClean="0"/>
              <a:t>Check for pests</a:t>
            </a:r>
          </a:p>
          <a:p>
            <a:r>
              <a:rPr lang="en-US" dirty="0" smtClean="0"/>
              <a:t>Store – label and date (for FIFO)</a:t>
            </a:r>
          </a:p>
          <a:p>
            <a:r>
              <a:rPr lang="en-US" dirty="0" smtClean="0"/>
              <a:t>Complete reports (some PO ‘s are also HACCP Records)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12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8499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Security includes:</a:t>
            </a:r>
          </a:p>
          <a:p>
            <a:r>
              <a:rPr lang="en-US" dirty="0" smtClean="0"/>
              <a:t>Lockable Storage areas</a:t>
            </a:r>
          </a:p>
          <a:p>
            <a:r>
              <a:rPr lang="en-US" dirty="0" smtClean="0"/>
              <a:t>Precious storage  </a:t>
            </a:r>
          </a:p>
          <a:p>
            <a:r>
              <a:rPr lang="en-US" dirty="0" smtClean="0"/>
              <a:t>Limited Access</a:t>
            </a:r>
          </a:p>
          <a:p>
            <a:r>
              <a:rPr lang="en-US" dirty="0" smtClean="0"/>
              <a:t>Effective inventory control procedures</a:t>
            </a:r>
          </a:p>
          <a:p>
            <a:pPr lvl="1"/>
            <a:r>
              <a:rPr lang="en-US" dirty="0" smtClean="0"/>
              <a:t>Perpetual inventory system</a:t>
            </a:r>
          </a:p>
          <a:p>
            <a:r>
              <a:rPr lang="en-US" dirty="0" smtClean="0"/>
              <a:t>Central Inventory control</a:t>
            </a:r>
          </a:p>
          <a:p>
            <a:r>
              <a:rPr lang="en-US" dirty="0" smtClean="0"/>
              <a:t>Secure Design</a:t>
            </a:r>
          </a:p>
          <a:p>
            <a:r>
              <a:rPr lang="en-US" dirty="0" smtClean="0"/>
              <a:t>Lighting and monitoring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14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Rotate Food Stocks (FIFO)</a:t>
            </a:r>
          </a:p>
          <a:p>
            <a:r>
              <a:rPr lang="en-US" dirty="0" smtClean="0"/>
              <a:t>Store foods at proper temperatures</a:t>
            </a:r>
          </a:p>
          <a:p>
            <a:r>
              <a:rPr lang="en-US" dirty="0" smtClean="0"/>
              <a:t>Clean storage areas frequently</a:t>
            </a:r>
          </a:p>
          <a:p>
            <a:r>
              <a:rPr lang="en-US" dirty="0" smtClean="0"/>
              <a:t>Ensure proper ventilation and air circulation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04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Perpetual Inventory System</a:t>
            </a:r>
          </a:p>
          <a:p>
            <a:pPr lvl="1"/>
            <a:r>
              <a:rPr lang="en-US" dirty="0" smtClean="0"/>
              <a:t>Similar to a checkbook</a:t>
            </a:r>
          </a:p>
          <a:p>
            <a:pPr lvl="1"/>
            <a:r>
              <a:rPr lang="en-US" dirty="0" smtClean="0"/>
              <a:t>Confirm at regular intervals (use different people)</a:t>
            </a:r>
          </a:p>
          <a:p>
            <a:r>
              <a:rPr lang="en-US" dirty="0" smtClean="0"/>
              <a:t>Physical Inventory System</a:t>
            </a:r>
          </a:p>
          <a:p>
            <a:pPr lvl="1"/>
            <a:r>
              <a:rPr lang="en-US" dirty="0" smtClean="0"/>
              <a:t>Typically done once per month</a:t>
            </a:r>
          </a:p>
          <a:p>
            <a:r>
              <a:rPr lang="en-US" dirty="0" smtClean="0"/>
              <a:t>Combination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3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Flow of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Purchasing</a:t>
            </a:r>
          </a:p>
          <a:p>
            <a:r>
              <a:rPr lang="en-US" dirty="0" smtClean="0"/>
              <a:t>Receiving</a:t>
            </a:r>
          </a:p>
          <a:p>
            <a:r>
              <a:rPr lang="en-US" dirty="0" smtClean="0"/>
              <a:t>Storing </a:t>
            </a:r>
          </a:p>
          <a:p>
            <a:r>
              <a:rPr lang="en-US" dirty="0" smtClean="0"/>
              <a:t>Issuing</a:t>
            </a:r>
          </a:p>
          <a:p>
            <a:r>
              <a:rPr lang="en-US" dirty="0" smtClean="0"/>
              <a:t>Tracking and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02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Inventory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Carry a smaller amount of inventory</a:t>
            </a:r>
          </a:p>
          <a:p>
            <a:r>
              <a:rPr lang="en-US" dirty="0" smtClean="0"/>
              <a:t>Be sure required levels are correct</a:t>
            </a:r>
          </a:p>
          <a:p>
            <a:r>
              <a:rPr lang="en-US" dirty="0" smtClean="0"/>
              <a:t>Decrease the number of items carried</a:t>
            </a:r>
          </a:p>
          <a:p>
            <a:r>
              <a:rPr lang="en-US" dirty="0" smtClean="0"/>
              <a:t>Refuse to accept early deliveries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36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Issuing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 only on proper authority</a:t>
            </a:r>
          </a:p>
          <a:p>
            <a:r>
              <a:rPr lang="en-US" dirty="0" smtClean="0"/>
              <a:t>Depends on system – Perpetual Inventory needs a requisition</a:t>
            </a:r>
          </a:p>
          <a:p>
            <a:r>
              <a:rPr lang="en-US" dirty="0" smtClean="0"/>
              <a:t>Requisitions should be entered daily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25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Beverage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buy by brand name</a:t>
            </a:r>
          </a:p>
          <a:p>
            <a:pPr lvl="1"/>
            <a:r>
              <a:rPr lang="en-US" dirty="0" smtClean="0"/>
              <a:t>House or well brand</a:t>
            </a:r>
          </a:p>
          <a:p>
            <a:pPr lvl="1"/>
            <a:r>
              <a:rPr lang="en-US" dirty="0" smtClean="0"/>
              <a:t>Call brand </a:t>
            </a:r>
          </a:p>
          <a:p>
            <a:pPr lvl="1"/>
            <a:r>
              <a:rPr lang="en-US" dirty="0" smtClean="0"/>
              <a:t>Premium brands</a:t>
            </a:r>
          </a:p>
          <a:p>
            <a:r>
              <a:rPr lang="en-US" dirty="0" smtClean="0"/>
              <a:t>Laws regarding suppliers vary by state</a:t>
            </a:r>
          </a:p>
          <a:p>
            <a:r>
              <a:rPr lang="en-US" dirty="0" smtClean="0"/>
              <a:t>Laws regarding discounts vary by state </a:t>
            </a:r>
          </a:p>
          <a:p>
            <a:r>
              <a:rPr lang="en-US" dirty="0" smtClean="0"/>
              <a:t>Inventory turnover rates are lower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58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Beverage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prone to theft</a:t>
            </a:r>
          </a:p>
          <a:p>
            <a:r>
              <a:rPr lang="en-US" dirty="0" smtClean="0"/>
              <a:t>After received – move immediately to storage</a:t>
            </a:r>
          </a:p>
          <a:p>
            <a:r>
              <a:rPr lang="en-US" dirty="0" smtClean="0"/>
              <a:t>Always use secured storage</a:t>
            </a:r>
          </a:p>
          <a:p>
            <a:r>
              <a:rPr lang="en-US" dirty="0" smtClean="0"/>
              <a:t>Purchasing and receiving tasks should be separated</a:t>
            </a:r>
          </a:p>
          <a:p>
            <a:r>
              <a:rPr lang="en-US" dirty="0" smtClean="0"/>
              <a:t>Issue on a bottle for bottle basis</a:t>
            </a:r>
          </a:p>
          <a:p>
            <a:r>
              <a:rPr lang="en-US" dirty="0" smtClean="0"/>
              <a:t>Mark bottles with dates and times.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 Commerce – facilitates ordering with suppliers</a:t>
            </a:r>
          </a:p>
          <a:p>
            <a:r>
              <a:rPr lang="en-US" dirty="0" smtClean="0"/>
              <a:t>JIT = Just in Time Inventory systems</a:t>
            </a:r>
          </a:p>
          <a:p>
            <a:r>
              <a:rPr lang="en-US" dirty="0" smtClean="0"/>
              <a:t>Ordering Systems (</a:t>
            </a:r>
            <a:r>
              <a:rPr lang="en-US" dirty="0" err="1" smtClean="0"/>
              <a:t>FoodTrak</a:t>
            </a:r>
            <a:r>
              <a:rPr lang="en-US" dirty="0" smtClean="0"/>
              <a:t>) (</a:t>
            </a:r>
            <a:r>
              <a:rPr lang="en-US" dirty="0" err="1" smtClean="0"/>
              <a:t>www.foodtrak.com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Customized software systems integrating recipe cards &amp; purchasing</a:t>
            </a:r>
          </a:p>
          <a:p>
            <a:r>
              <a:rPr lang="en-US" dirty="0" smtClean="0"/>
              <a:t>UPC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0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purchase from a reputable Supplier</a:t>
            </a:r>
          </a:p>
          <a:p>
            <a:r>
              <a:rPr lang="en-US" dirty="0" smtClean="0"/>
              <a:t>An Operation can save or lose money with a </a:t>
            </a:r>
            <a:r>
              <a:rPr lang="en-US" dirty="0" err="1" smtClean="0"/>
              <a:t>Purchasign</a:t>
            </a:r>
            <a:r>
              <a:rPr lang="en-US" dirty="0" smtClean="0"/>
              <a:t> System – Directly affects the bottom line</a:t>
            </a:r>
            <a:endParaRPr lang="en-US" dirty="0"/>
          </a:p>
          <a:p>
            <a:r>
              <a:rPr lang="en-US" dirty="0" smtClean="0"/>
              <a:t>Purchase systems include</a:t>
            </a:r>
          </a:p>
          <a:p>
            <a:pPr lvl="1"/>
            <a:r>
              <a:rPr lang="en-US" dirty="0" smtClean="0"/>
              <a:t>Requisitions</a:t>
            </a:r>
          </a:p>
          <a:p>
            <a:pPr lvl="1"/>
            <a:r>
              <a:rPr lang="en-US" dirty="0" smtClean="0"/>
              <a:t>Purchase orders</a:t>
            </a:r>
          </a:p>
          <a:p>
            <a:pPr lvl="1"/>
            <a:r>
              <a:rPr lang="en-US" dirty="0" smtClean="0"/>
              <a:t>Delivery Invoices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11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Flow</a:t>
            </a:r>
            <a:endParaRPr lang="en-US" dirty="0"/>
          </a:p>
        </p:txBody>
      </p:sp>
      <p:pic>
        <p:nvPicPr>
          <p:cNvPr id="4" name="Content Placeholder 3" descr="Purchase Flow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566" r="-17566"/>
          <a:stretch>
            <a:fillRect/>
          </a:stretch>
        </p:blipFill>
        <p:spPr/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9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a Purchasing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 the right </a:t>
            </a:r>
            <a:r>
              <a:rPr lang="en-US" dirty="0"/>
              <a:t>p</a:t>
            </a:r>
            <a:r>
              <a:rPr lang="en-US" dirty="0" smtClean="0"/>
              <a:t>roduct</a:t>
            </a:r>
          </a:p>
          <a:p>
            <a:r>
              <a:rPr lang="en-US" dirty="0" smtClean="0"/>
              <a:t>Buy the right amount</a:t>
            </a:r>
          </a:p>
          <a:p>
            <a:r>
              <a:rPr lang="en-US" dirty="0" smtClean="0"/>
              <a:t>Pay the right price</a:t>
            </a:r>
          </a:p>
          <a:p>
            <a:r>
              <a:rPr lang="en-US" dirty="0" smtClean="0"/>
              <a:t>Deal with the right supplier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4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 the Right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Purchase specifications</a:t>
            </a:r>
          </a:p>
          <a:p>
            <a:pPr lvl="1"/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Weight</a:t>
            </a:r>
          </a:p>
          <a:p>
            <a:pPr lvl="1"/>
            <a:r>
              <a:rPr lang="en-US" dirty="0" smtClean="0"/>
              <a:t>Ripeness</a:t>
            </a:r>
          </a:p>
          <a:p>
            <a:r>
              <a:rPr lang="en-US" dirty="0" smtClean="0"/>
              <a:t>Needed for each important item (ex. Filet)</a:t>
            </a:r>
          </a:p>
          <a:p>
            <a:pPr lvl="1"/>
            <a:r>
              <a:rPr lang="en-US" dirty="0" smtClean="0"/>
              <a:t>Ex. – 8 up PSMO Choice Filet</a:t>
            </a:r>
          </a:p>
          <a:p>
            <a:r>
              <a:rPr lang="en-US" dirty="0" smtClean="0"/>
              <a:t>Clearly communicated to Suppliers &amp; Receivers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5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or Buy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Convenience Foods </a:t>
            </a:r>
            <a:r>
              <a:rPr lang="en-US" dirty="0" smtClean="0"/>
              <a:t>–</a:t>
            </a:r>
          </a:p>
          <a:p>
            <a:r>
              <a:rPr lang="en-US" dirty="0" smtClean="0"/>
              <a:t>Prepared off site</a:t>
            </a:r>
          </a:p>
          <a:p>
            <a:r>
              <a:rPr lang="en-US" dirty="0" smtClean="0"/>
              <a:t>Some managers believe that quality is less than on site prep</a:t>
            </a:r>
          </a:p>
          <a:p>
            <a:r>
              <a:rPr lang="en-US" dirty="0" smtClean="0"/>
              <a:t>Might be less costly</a:t>
            </a:r>
          </a:p>
          <a:p>
            <a:r>
              <a:rPr lang="en-US" dirty="0" smtClean="0"/>
              <a:t>May be easier to purchase, receive, store and 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0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or </a:t>
            </a:r>
            <a:r>
              <a:rPr lang="en-US" dirty="0" smtClean="0"/>
              <a:t>Buy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</a:t>
            </a:r>
          </a:p>
          <a:p>
            <a:r>
              <a:rPr lang="en-US" dirty="0" smtClean="0"/>
              <a:t>Bloody Mary Mix</a:t>
            </a:r>
          </a:p>
          <a:p>
            <a:pPr lvl="1"/>
            <a:r>
              <a:rPr lang="en-US" dirty="0" smtClean="0"/>
              <a:t>Purchase in 5 case lots - $31 case for 12 quart bottles</a:t>
            </a:r>
          </a:p>
          <a:p>
            <a:pPr lvl="1"/>
            <a:r>
              <a:rPr lang="en-US" dirty="0" smtClean="0"/>
              <a:t>Cost per bottle = $2.45 after 5% discount on bulk purchase</a:t>
            </a:r>
          </a:p>
          <a:p>
            <a:r>
              <a:rPr lang="en-US" dirty="0" smtClean="0"/>
              <a:t>Make on site –</a:t>
            </a:r>
          </a:p>
          <a:p>
            <a:pPr lvl="1"/>
            <a:r>
              <a:rPr lang="en-US" dirty="0" smtClean="0"/>
              <a:t>Ingredient cost use standard recipe = $1.81 per quart</a:t>
            </a:r>
          </a:p>
          <a:p>
            <a:pPr lvl="1"/>
            <a:r>
              <a:rPr lang="en-US" dirty="0" smtClean="0"/>
              <a:t>Labor Cost = .31 per quart  (15 minutes of labor)</a:t>
            </a:r>
          </a:p>
          <a:p>
            <a:pPr lvl="1"/>
            <a:r>
              <a:rPr lang="en-US" dirty="0" smtClean="0"/>
              <a:t>Total = $2.12 per quart</a:t>
            </a:r>
          </a:p>
          <a:p>
            <a:r>
              <a:rPr lang="en-US" dirty="0" smtClean="0"/>
              <a:t>On site cost is $.33 cheaper than purchasing ready made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3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the Right Quantity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Cash Flow is adversely affected if inventory levels are too high</a:t>
            </a:r>
          </a:p>
          <a:p>
            <a:r>
              <a:rPr lang="en-US" dirty="0" smtClean="0"/>
              <a:t>Too  low – no product means lost sales and unhappy customers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53471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100</TotalTime>
  <Words>782</Words>
  <Application>Microsoft Macintosh PowerPoint</Application>
  <PresentationFormat>On-screen Show (4:3)</PresentationFormat>
  <Paragraphs>188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Revolution</vt:lpstr>
      <vt:lpstr>Food and Beverage Management</vt:lpstr>
      <vt:lpstr>The Flow of Food</vt:lpstr>
      <vt:lpstr>Purchasing</vt:lpstr>
      <vt:lpstr>Purchasing Flow</vt:lpstr>
      <vt:lpstr>Goals of a Purchasing System</vt:lpstr>
      <vt:lpstr>Buying the Right Product</vt:lpstr>
      <vt:lpstr>Make or Buy</vt:lpstr>
      <vt:lpstr>Make or Buy Analysis</vt:lpstr>
      <vt:lpstr>Purchasing the Right Quantity</vt:lpstr>
      <vt:lpstr>Minimum Maximum Ordering</vt:lpstr>
      <vt:lpstr>Other Factors in Purchasing Levels</vt:lpstr>
      <vt:lpstr>Paying the Right Price</vt:lpstr>
      <vt:lpstr>Paying the Right Price</vt:lpstr>
      <vt:lpstr>Suppliers</vt:lpstr>
      <vt:lpstr>Other Concerns</vt:lpstr>
      <vt:lpstr>Receiving</vt:lpstr>
      <vt:lpstr>Storage</vt:lpstr>
      <vt:lpstr>Quality</vt:lpstr>
      <vt:lpstr>Recordkeeping</vt:lpstr>
      <vt:lpstr>Reducing Inventory Costs</vt:lpstr>
      <vt:lpstr>Issuing Products</vt:lpstr>
      <vt:lpstr>Special Beverage Concerns</vt:lpstr>
      <vt:lpstr>Special Beverage Concerns</vt:lpstr>
      <vt:lpstr>Technology and Control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Management</dc:title>
  <dc:creator>Raleigh Whitehurst</dc:creator>
  <cp:lastModifiedBy>Raleigh Whitehurst</cp:lastModifiedBy>
  <cp:revision>11</cp:revision>
  <dcterms:created xsi:type="dcterms:W3CDTF">2013-10-29T13:09:03Z</dcterms:created>
  <dcterms:modified xsi:type="dcterms:W3CDTF">2014-03-07T14:56:58Z</dcterms:modified>
</cp:coreProperties>
</file>